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76D0-53CC-D12C-4526-2E35DD068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C49F7-42BB-3999-152C-BAA8C42576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21DF0E-D15B-ADB6-F599-8902CE165649}"/>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98C578FA-5C6B-71F8-DCA2-6C3756050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B79F5-726D-ADB8-A104-C1B611B4947F}"/>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2002091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29BA-374E-1669-E2CD-3F914D8211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B2570C-BF6D-79EB-538B-BD9AEF085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C8DF1-F252-FC05-B173-188F404A3A8E}"/>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58EB68D5-4517-14F4-9321-3E756A297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C7DA2-86BA-945E-BDD0-EBFCAC5D2865}"/>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3325094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C71369-5707-C437-76ED-F6A8E7C273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41AF4-D8EB-1893-C083-FB490D7C1A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CCF59-5C12-6B42-3E82-1308D8F0D43C}"/>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4CA7466C-8ED5-9D67-62AD-C50955448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A40ED-92DC-06E9-421D-E2D7B96FCAB0}"/>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192926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E5F5-D7CC-804A-1F19-FA5219B6A5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9702C-772D-6912-C62A-0DFFBAF406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E3CC8-7DB5-2F74-A329-8104397FCCA7}"/>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D5753446-84E1-E07A-F0D5-58F2729CB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89528-E498-1ECE-077E-2C771584CCC5}"/>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1838641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C00C-045A-0034-AB3D-BFA396C13A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EC9621-7337-1FFA-E2B8-3F6BC0844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A123F-99E9-A85E-BE01-36170B16F926}"/>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EC67E543-2EC2-EC43-310E-5F8715C87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D5F86-E33E-DA21-5AC8-4BCEB2A00FA2}"/>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2506102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C4E5-6C31-14CD-2B2B-A82D544F4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E422C-42E3-AD6C-2768-6C65D735C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02C6FA-55B0-DE7E-C604-D95E4FC5F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8A1D79-AE82-A31E-2E0A-D36507DDA81C}"/>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6" name="Footer Placeholder 5">
            <a:extLst>
              <a:ext uri="{FF2B5EF4-FFF2-40B4-BE49-F238E27FC236}">
                <a16:creationId xmlns:a16="http://schemas.microsoft.com/office/drawing/2014/main" id="{0DA3D414-2D58-6DCB-3E32-2DD948072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D9B4A-EBBA-BB8F-BAF6-C24AA5F7C01C}"/>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1969728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106D-99E5-96EF-5B79-84AB85343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07DDB-B0D1-4376-8BF8-88288EA7F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2E7A99-5499-D3C1-F810-32B55B4C83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00019-9FA2-2FA8-B43A-1E180B2F0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84336A-93F7-470D-4478-7912F2CDE1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1A734-70D0-3F13-8F73-649DC7E8697E}"/>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8" name="Footer Placeholder 7">
            <a:extLst>
              <a:ext uri="{FF2B5EF4-FFF2-40B4-BE49-F238E27FC236}">
                <a16:creationId xmlns:a16="http://schemas.microsoft.com/office/drawing/2014/main" id="{A64D47EA-6C7D-B4FE-399E-4D170E135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B7A906-9F43-79CE-E245-B37EEB9844B8}"/>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20902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F207-D5E4-5B68-CB8C-51B92A7AF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8D857-BD9A-F0D4-2FBC-E734A0D07B8F}"/>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4" name="Footer Placeholder 3">
            <a:extLst>
              <a:ext uri="{FF2B5EF4-FFF2-40B4-BE49-F238E27FC236}">
                <a16:creationId xmlns:a16="http://schemas.microsoft.com/office/drawing/2014/main" id="{90A9F374-7624-8F71-5182-0FFF5A866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2164-3CBE-76B4-02A1-45D3EBF29838}"/>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325666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19675-A1C5-A888-A510-C312CFEC1FED}"/>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3" name="Footer Placeholder 2">
            <a:extLst>
              <a:ext uri="{FF2B5EF4-FFF2-40B4-BE49-F238E27FC236}">
                <a16:creationId xmlns:a16="http://schemas.microsoft.com/office/drawing/2014/main" id="{4929DB81-094F-1342-49C4-5BB921D045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C0DEDE-7A16-882F-B6F7-AFFF59BEF285}"/>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285638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B3B41-5CF6-0695-7CAD-314675DD3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3701D2-5CCD-93A3-EADB-41F0117FC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227A97-A036-980C-E0B6-8963B7007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8B4D0-CE6F-2347-8B68-4C6663432FD7}"/>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6" name="Footer Placeholder 5">
            <a:extLst>
              <a:ext uri="{FF2B5EF4-FFF2-40B4-BE49-F238E27FC236}">
                <a16:creationId xmlns:a16="http://schemas.microsoft.com/office/drawing/2014/main" id="{0B30D5B0-DEE7-9E56-88AC-B2FBBBCE2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035A9-564A-8039-408B-0C3A0242106E}"/>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44557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6CCC-3A28-5308-4996-734F2BD72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2288B-BED1-DA1F-C5F9-B68E4AF80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CB2878-BB5C-8E1C-A43E-58421DCBF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B235B-3A9C-225D-7D50-DC28AB0D4E57}"/>
              </a:ext>
            </a:extLst>
          </p:cNvPr>
          <p:cNvSpPr>
            <a:spLocks noGrp="1"/>
          </p:cNvSpPr>
          <p:nvPr>
            <p:ph type="dt" sz="half" idx="10"/>
          </p:nvPr>
        </p:nvSpPr>
        <p:spPr/>
        <p:txBody>
          <a:bodyPr/>
          <a:lstStyle/>
          <a:p>
            <a:fld id="{3A20C258-28BC-4ACB-A76A-74300E95B159}" type="datetimeFigureOut">
              <a:rPr lang="en-US" smtClean="0"/>
              <a:t>12/5/2022</a:t>
            </a:fld>
            <a:endParaRPr lang="en-US"/>
          </a:p>
        </p:txBody>
      </p:sp>
      <p:sp>
        <p:nvSpPr>
          <p:cNvPr id="6" name="Footer Placeholder 5">
            <a:extLst>
              <a:ext uri="{FF2B5EF4-FFF2-40B4-BE49-F238E27FC236}">
                <a16:creationId xmlns:a16="http://schemas.microsoft.com/office/drawing/2014/main" id="{3384916B-1C2C-4E44-4044-FA7AB44D5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D6AFD-E247-6078-C088-E4E41DEA4AC7}"/>
              </a:ext>
            </a:extLst>
          </p:cNvPr>
          <p:cNvSpPr>
            <a:spLocks noGrp="1"/>
          </p:cNvSpPr>
          <p:nvPr>
            <p:ph type="sldNum" sz="quarter" idx="12"/>
          </p:nvPr>
        </p:nvSpPr>
        <p:spPr/>
        <p:txBody>
          <a:bodyPr/>
          <a:lstStyle/>
          <a:p>
            <a:fld id="{21F804DD-3CA2-49FF-9F9D-5E4BCDD8242E}" type="slidenum">
              <a:rPr lang="en-US" smtClean="0"/>
              <a:t>‹#›</a:t>
            </a:fld>
            <a:endParaRPr lang="en-US"/>
          </a:p>
        </p:txBody>
      </p:sp>
    </p:spTree>
    <p:extLst>
      <p:ext uri="{BB962C8B-B14F-4D97-AF65-F5344CB8AC3E}">
        <p14:creationId xmlns:p14="http://schemas.microsoft.com/office/powerpoint/2010/main" val="13470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F3A73-8254-E121-3544-D3BED1CE5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16CD0E-D7EB-FE14-F0A3-158AB82E94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9891B-EAD7-E166-44A7-12171F5AB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0C258-28BC-4ACB-A76A-74300E95B159}" type="datetimeFigureOut">
              <a:rPr lang="en-US" smtClean="0"/>
              <a:t>12/5/2022</a:t>
            </a:fld>
            <a:endParaRPr lang="en-US"/>
          </a:p>
        </p:txBody>
      </p:sp>
      <p:sp>
        <p:nvSpPr>
          <p:cNvPr id="5" name="Footer Placeholder 4">
            <a:extLst>
              <a:ext uri="{FF2B5EF4-FFF2-40B4-BE49-F238E27FC236}">
                <a16:creationId xmlns:a16="http://schemas.microsoft.com/office/drawing/2014/main" id="{1F0D9704-EE11-6AB3-B221-F31938E63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781D78-8EA9-E6F4-755F-C68DC6EFC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804DD-3CA2-49FF-9F9D-5E4BCDD8242E}" type="slidenum">
              <a:rPr lang="en-US" smtClean="0"/>
              <a:t>‹#›</a:t>
            </a:fld>
            <a:endParaRPr lang="en-US"/>
          </a:p>
        </p:txBody>
      </p:sp>
    </p:spTree>
    <p:extLst>
      <p:ext uri="{BB962C8B-B14F-4D97-AF65-F5344CB8AC3E}">
        <p14:creationId xmlns:p14="http://schemas.microsoft.com/office/powerpoint/2010/main" val="3750220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7C6F-F1BE-AF83-E2C2-5A8B36489F96}"/>
              </a:ext>
            </a:extLst>
          </p:cNvPr>
          <p:cNvSpPr>
            <a:spLocks noGrp="1"/>
          </p:cNvSpPr>
          <p:nvPr>
            <p:ph type="ctrTitle"/>
          </p:nvPr>
        </p:nvSpPr>
        <p:spPr>
          <a:xfrm>
            <a:off x="5320746" y="370687"/>
            <a:ext cx="5844209" cy="3649869"/>
          </a:xfrm>
        </p:spPr>
        <p:txBody>
          <a:bodyPr>
            <a:noAutofit/>
          </a:bodyPr>
          <a:lstStyle/>
          <a:p>
            <a:r>
              <a:rPr lang="en-US" sz="9600" dirty="0">
                <a:latin typeface="Centaur" panose="02030504050205020304" pitchFamily="18" charset="0"/>
                <a:cs typeface="Browallia New" panose="020B0502040204020203" pitchFamily="34" charset="-34"/>
              </a:rPr>
              <a:t>SPACE MISSIONS</a:t>
            </a:r>
          </a:p>
        </p:txBody>
      </p:sp>
      <p:sp>
        <p:nvSpPr>
          <p:cNvPr id="3" name="Subtitle 2">
            <a:extLst>
              <a:ext uri="{FF2B5EF4-FFF2-40B4-BE49-F238E27FC236}">
                <a16:creationId xmlns:a16="http://schemas.microsoft.com/office/drawing/2014/main" id="{6C271098-A6AA-6609-AE6A-5B78D6899C44}"/>
              </a:ext>
            </a:extLst>
          </p:cNvPr>
          <p:cNvSpPr>
            <a:spLocks noGrp="1"/>
          </p:cNvSpPr>
          <p:nvPr>
            <p:ph type="subTitle" idx="1"/>
          </p:nvPr>
        </p:nvSpPr>
        <p:spPr>
          <a:xfrm>
            <a:off x="6380921" y="3818489"/>
            <a:ext cx="3916630" cy="512504"/>
          </a:xfrm>
        </p:spPr>
        <p:txBody>
          <a:bodyPr>
            <a:noAutofit/>
          </a:bodyPr>
          <a:lstStyle/>
          <a:p>
            <a:pPr>
              <a:lnSpc>
                <a:spcPct val="120000"/>
              </a:lnSpc>
            </a:pPr>
            <a:r>
              <a:rPr lang="en-US" sz="1500" dirty="0">
                <a:latin typeface="Centaur" panose="02030504050205020304" pitchFamily="18" charset="0"/>
              </a:rPr>
              <a:t>An exploratory analysis on space missions embarked on by different countries between 1957 and 2022</a:t>
            </a:r>
          </a:p>
        </p:txBody>
      </p:sp>
      <p:sp>
        <p:nvSpPr>
          <p:cNvPr id="7" name="Subtitle 2">
            <a:extLst>
              <a:ext uri="{FF2B5EF4-FFF2-40B4-BE49-F238E27FC236}">
                <a16:creationId xmlns:a16="http://schemas.microsoft.com/office/drawing/2014/main" id="{3762D495-F592-97B2-9BA0-F496D8EB3448}"/>
              </a:ext>
            </a:extLst>
          </p:cNvPr>
          <p:cNvSpPr txBox="1">
            <a:spLocks/>
          </p:cNvSpPr>
          <p:nvPr/>
        </p:nvSpPr>
        <p:spPr>
          <a:xfrm>
            <a:off x="6380921" y="5532610"/>
            <a:ext cx="3723862" cy="28724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entaur" panose="02030504050205020304" pitchFamily="18" charset="0"/>
              </a:rPr>
              <a:t>Analyzed and Presented by: Daniel C. </a:t>
            </a:r>
            <a:r>
              <a:rPr lang="en-US" dirty="0" err="1">
                <a:latin typeface="Centaur" panose="02030504050205020304" pitchFamily="18" charset="0"/>
              </a:rPr>
              <a:t>Akwason</a:t>
            </a:r>
            <a:endParaRPr lang="en-US" dirty="0">
              <a:latin typeface="Centaur" panose="02030504050205020304" pitchFamily="18" charset="0"/>
            </a:endParaRPr>
          </a:p>
        </p:txBody>
      </p:sp>
      <p:cxnSp>
        <p:nvCxnSpPr>
          <p:cNvPr id="9" name="Straight Connector 8">
            <a:extLst>
              <a:ext uri="{FF2B5EF4-FFF2-40B4-BE49-F238E27FC236}">
                <a16:creationId xmlns:a16="http://schemas.microsoft.com/office/drawing/2014/main" id="{008435D4-4D6D-72EC-B564-4F20E56DC583}"/>
              </a:ext>
            </a:extLst>
          </p:cNvPr>
          <p:cNvCxnSpPr>
            <a:cxnSpLocks/>
          </p:cNvCxnSpPr>
          <p:nvPr/>
        </p:nvCxnSpPr>
        <p:spPr>
          <a:xfrm>
            <a:off x="848139" y="5883966"/>
            <a:ext cx="9256643" cy="0"/>
          </a:xfrm>
          <a:prstGeom prst="line">
            <a:avLst/>
          </a:prstGeom>
        </p:spPr>
        <p:style>
          <a:lnRef idx="1">
            <a:schemeClr val="dk1"/>
          </a:lnRef>
          <a:fillRef idx="0">
            <a:schemeClr val="dk1"/>
          </a:fillRef>
          <a:effectRef idx="0">
            <a:schemeClr val="dk1"/>
          </a:effectRef>
          <a:fontRef idx="minor">
            <a:schemeClr val="tx1"/>
          </a:fontRef>
        </p:style>
      </p:cxnSp>
      <p:sp>
        <p:nvSpPr>
          <p:cNvPr id="11" name="Subtitle 2">
            <a:extLst>
              <a:ext uri="{FF2B5EF4-FFF2-40B4-BE49-F238E27FC236}">
                <a16:creationId xmlns:a16="http://schemas.microsoft.com/office/drawing/2014/main" id="{4FCFD80E-6CA9-AC5D-FCEB-50ACD05C14F4}"/>
              </a:ext>
            </a:extLst>
          </p:cNvPr>
          <p:cNvSpPr txBox="1">
            <a:spLocks/>
          </p:cNvSpPr>
          <p:nvPr/>
        </p:nvSpPr>
        <p:spPr>
          <a:xfrm>
            <a:off x="5844208" y="5883966"/>
            <a:ext cx="4797287" cy="450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400" dirty="0">
                <a:effectLst/>
                <a:latin typeface="Centaur" panose="02030504050205020304" pitchFamily="18" charset="0"/>
                <a:ea typeface="Calibri" panose="020F0502020204030204" pitchFamily="34" charset="0"/>
                <a:cs typeface="Times New Roman" panose="02020603050405020304" pitchFamily="18" charset="0"/>
              </a:rPr>
              <a:t>Source of data: https://www.mavenanalytics.io/data-playground</a:t>
            </a:r>
            <a:endParaRPr lang="en-US" sz="1400" dirty="0">
              <a:effectLst/>
              <a:latin typeface="Centaur" panose="02030504050205020304" pitchFamily="18" charset="0"/>
              <a:ea typeface="Calibri" panose="020F0502020204030204" pitchFamily="34" charset="0"/>
              <a:cs typeface="Times New Roman" panose="02020603050405020304" pitchFamily="18" charset="0"/>
            </a:endParaRPr>
          </a:p>
          <a:p>
            <a:endParaRPr lang="en-US" sz="1400" dirty="0">
              <a:latin typeface="Centaur" panose="02030504050205020304" pitchFamily="18" charset="0"/>
            </a:endParaRPr>
          </a:p>
        </p:txBody>
      </p:sp>
      <p:pic>
        <p:nvPicPr>
          <p:cNvPr id="5" name="Picture 4">
            <a:extLst>
              <a:ext uri="{FF2B5EF4-FFF2-40B4-BE49-F238E27FC236}">
                <a16:creationId xmlns:a16="http://schemas.microsoft.com/office/drawing/2014/main" id="{B277E121-4086-8E9F-7CBB-433A9D3F463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873" y="167219"/>
            <a:ext cx="4054897" cy="5612267"/>
          </a:xfrm>
          <a:prstGeom prst="rect">
            <a:avLst/>
          </a:prstGeom>
        </p:spPr>
      </p:pic>
    </p:spTree>
    <p:extLst>
      <p:ext uri="{BB962C8B-B14F-4D97-AF65-F5344CB8AC3E}">
        <p14:creationId xmlns:p14="http://schemas.microsoft.com/office/powerpoint/2010/main" val="42914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886B4CC-4CC0-5108-1D42-65D76D5B52EC}"/>
              </a:ext>
            </a:extLst>
          </p:cNvPr>
          <p:cNvSpPr txBox="1">
            <a:spLocks/>
          </p:cNvSpPr>
          <p:nvPr/>
        </p:nvSpPr>
        <p:spPr>
          <a:xfrm>
            <a:off x="6293001" y="4508434"/>
            <a:ext cx="4253949" cy="53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a:spcBef>
                <a:spcPts val="0"/>
              </a:spcBef>
              <a:spcAft>
                <a:spcPts val="0"/>
              </a:spcAft>
            </a:pPr>
            <a:r>
              <a:rPr lang="en-GB" sz="2000" dirty="0">
                <a:effectLst/>
                <a:latin typeface="Centaur" panose="02030504050205020304" pitchFamily="18" charset="0"/>
                <a:ea typeface="Calibri" panose="020F0502020204030204" pitchFamily="34" charset="0"/>
                <a:cs typeface="Times New Roman" panose="02020603050405020304" pitchFamily="18" charset="0"/>
              </a:rPr>
              <a:t>Which rocket has been used for the most space missions? Is it still active?</a:t>
            </a:r>
            <a:endParaRPr lang="en-US" sz="20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5" name="Subtitle 2">
            <a:extLst>
              <a:ext uri="{FF2B5EF4-FFF2-40B4-BE49-F238E27FC236}">
                <a16:creationId xmlns:a16="http://schemas.microsoft.com/office/drawing/2014/main" id="{C260B5B9-BF9F-B344-2749-47E074C3E8A8}"/>
              </a:ext>
            </a:extLst>
          </p:cNvPr>
          <p:cNvSpPr txBox="1">
            <a:spLocks/>
          </p:cNvSpPr>
          <p:nvPr/>
        </p:nvSpPr>
        <p:spPr>
          <a:xfrm>
            <a:off x="6293001" y="3294366"/>
            <a:ext cx="3723862" cy="6665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a:spcBef>
                <a:spcPts val="0"/>
              </a:spcBef>
              <a:spcAft>
                <a:spcPts val="0"/>
              </a:spcAft>
            </a:pPr>
            <a:r>
              <a:rPr lang="en-GB" sz="2000" dirty="0">
                <a:effectLst/>
                <a:latin typeface="Centaur" panose="02030504050205020304" pitchFamily="18" charset="0"/>
                <a:ea typeface="Calibri" panose="020F0502020204030204" pitchFamily="34" charset="0"/>
                <a:cs typeface="Times New Roman" panose="02020603050405020304" pitchFamily="18" charset="0"/>
              </a:rPr>
              <a:t>Which countries have had the most successful space missions? Has it always been that way? </a:t>
            </a:r>
            <a:endParaRPr lang="en-US" sz="20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6" name="Subtitle 2">
            <a:extLst>
              <a:ext uri="{FF2B5EF4-FFF2-40B4-BE49-F238E27FC236}">
                <a16:creationId xmlns:a16="http://schemas.microsoft.com/office/drawing/2014/main" id="{12B5CCBA-D698-1FC9-9B9B-95C4CAB12E85}"/>
              </a:ext>
            </a:extLst>
          </p:cNvPr>
          <p:cNvSpPr txBox="1">
            <a:spLocks/>
          </p:cNvSpPr>
          <p:nvPr/>
        </p:nvSpPr>
        <p:spPr>
          <a:xfrm>
            <a:off x="6293001" y="2215968"/>
            <a:ext cx="4373219" cy="5373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a:spcBef>
                <a:spcPts val="0"/>
              </a:spcBef>
              <a:spcAft>
                <a:spcPts val="0"/>
              </a:spcAft>
            </a:pPr>
            <a:r>
              <a:rPr lang="en-GB" sz="2000" dirty="0">
                <a:effectLst/>
                <a:latin typeface="Centaur" panose="02030504050205020304" pitchFamily="18" charset="0"/>
                <a:ea typeface="Calibri" panose="020F0502020204030204" pitchFamily="34" charset="0"/>
                <a:cs typeface="Times New Roman" panose="02020603050405020304" pitchFamily="18" charset="0"/>
              </a:rPr>
              <a:t>How have rocket launches trended across time? Has mission success rate increased? </a:t>
            </a:r>
            <a:endParaRPr lang="en-US" sz="20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7" name="Subtitle 2">
            <a:extLst>
              <a:ext uri="{FF2B5EF4-FFF2-40B4-BE49-F238E27FC236}">
                <a16:creationId xmlns:a16="http://schemas.microsoft.com/office/drawing/2014/main" id="{2FF5091B-3F45-5E95-1755-522D8236A3DF}"/>
              </a:ext>
            </a:extLst>
          </p:cNvPr>
          <p:cNvSpPr txBox="1">
            <a:spLocks/>
          </p:cNvSpPr>
          <p:nvPr/>
        </p:nvSpPr>
        <p:spPr>
          <a:xfrm>
            <a:off x="5774881" y="1221399"/>
            <a:ext cx="4479236" cy="5246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dirty="0">
                <a:effectLst/>
                <a:latin typeface="Centaur" panose="02030504050205020304" pitchFamily="18" charset="0"/>
                <a:ea typeface="Calibri" panose="020F0502020204030204" pitchFamily="34" charset="0"/>
                <a:cs typeface="Times New Roman" panose="02020603050405020304" pitchFamily="18" charset="0"/>
              </a:rPr>
              <a:t>PROBLEM STATEMENTS</a:t>
            </a:r>
            <a:endParaRPr lang="en-US" dirty="0">
              <a:effectLst/>
              <a:latin typeface="Centaur" panose="02030504050205020304" pitchFamily="18" charset="0"/>
              <a:ea typeface="Calibri" panose="020F0502020204030204" pitchFamily="34"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C6D2AD6-32C1-81D3-369C-4E899DC4F778}"/>
              </a:ext>
            </a:extLst>
          </p:cNvPr>
          <p:cNvCxnSpPr>
            <a:cxnSpLocks/>
          </p:cNvCxnSpPr>
          <p:nvPr/>
        </p:nvCxnSpPr>
        <p:spPr>
          <a:xfrm>
            <a:off x="5635734" y="1754268"/>
            <a:ext cx="4757531"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3D730F92-7C49-DC7B-744E-9EC0FAD9ED0C}"/>
              </a:ext>
            </a:extLst>
          </p:cNvPr>
          <p:cNvSpPr/>
          <p:nvPr/>
        </p:nvSpPr>
        <p:spPr>
          <a:xfrm>
            <a:off x="5908688" y="2318534"/>
            <a:ext cx="185530" cy="1719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08ADF11-9F4B-9514-32A6-C7C3F71E83DA}"/>
              </a:ext>
            </a:extLst>
          </p:cNvPr>
          <p:cNvSpPr/>
          <p:nvPr/>
        </p:nvSpPr>
        <p:spPr>
          <a:xfrm>
            <a:off x="5908688" y="3408853"/>
            <a:ext cx="185530" cy="1719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789327-57C3-08E2-EA14-1DF5E1051009}"/>
              </a:ext>
            </a:extLst>
          </p:cNvPr>
          <p:cNvSpPr/>
          <p:nvPr/>
        </p:nvSpPr>
        <p:spPr>
          <a:xfrm>
            <a:off x="5908689" y="4604105"/>
            <a:ext cx="185530" cy="1719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696395-BEA8-749C-9799-AC616DF2D1FF}"/>
              </a:ext>
            </a:extLst>
          </p:cNvPr>
          <p:cNvSpPr/>
          <p:nvPr/>
        </p:nvSpPr>
        <p:spPr>
          <a:xfrm>
            <a:off x="4797287" y="-39760"/>
            <a:ext cx="45719" cy="695816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pic>
        <p:nvPicPr>
          <p:cNvPr id="9" name="Picture 8">
            <a:extLst>
              <a:ext uri="{FF2B5EF4-FFF2-40B4-BE49-F238E27FC236}">
                <a16:creationId xmlns:a16="http://schemas.microsoft.com/office/drawing/2014/main" id="{611656EE-5E56-F756-B16D-3F0851B397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1531" t="-566" r="31190" b="-1"/>
          <a:stretch/>
        </p:blipFill>
        <p:spPr>
          <a:xfrm>
            <a:off x="0" y="-39760"/>
            <a:ext cx="4797287" cy="6897760"/>
          </a:xfrm>
          <a:prstGeom prst="rect">
            <a:avLst/>
          </a:prstGeom>
        </p:spPr>
      </p:pic>
    </p:spTree>
    <p:extLst>
      <p:ext uri="{BB962C8B-B14F-4D97-AF65-F5344CB8AC3E}">
        <p14:creationId xmlns:p14="http://schemas.microsoft.com/office/powerpoint/2010/main" val="339108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B960DB-B087-EC36-40E7-86CA84185739}"/>
              </a:ext>
            </a:extLst>
          </p:cNvPr>
          <p:cNvSpPr txBox="1">
            <a:spLocks/>
          </p:cNvSpPr>
          <p:nvPr/>
        </p:nvSpPr>
        <p:spPr>
          <a:xfrm>
            <a:off x="3420265" y="269879"/>
            <a:ext cx="5592418" cy="4240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0"/>
              </a:spcBef>
              <a:spcAft>
                <a:spcPts val="800"/>
              </a:spcAft>
            </a:pPr>
            <a:r>
              <a:rPr lang="en-US" dirty="0">
                <a:latin typeface="Centaur" panose="02030504050205020304" pitchFamily="18" charset="0"/>
                <a:ea typeface="Calibri" panose="020F0502020204030204" pitchFamily="34" charset="0"/>
                <a:cs typeface="Times New Roman" panose="02020603050405020304" pitchFamily="18" charset="0"/>
              </a:rPr>
              <a:t>TOOLS AND DATA CLEANING PROCESS</a:t>
            </a:r>
            <a:endParaRPr lang="en-US" sz="24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4" name="Subtitle 2">
            <a:extLst>
              <a:ext uri="{FF2B5EF4-FFF2-40B4-BE49-F238E27FC236}">
                <a16:creationId xmlns:a16="http://schemas.microsoft.com/office/drawing/2014/main" id="{2878E654-0AD5-6B7F-FBDA-2937ED3229AC}"/>
              </a:ext>
            </a:extLst>
          </p:cNvPr>
          <p:cNvSpPr txBox="1">
            <a:spLocks/>
          </p:cNvSpPr>
          <p:nvPr/>
        </p:nvSpPr>
        <p:spPr>
          <a:xfrm>
            <a:off x="717252" y="1263616"/>
            <a:ext cx="1615838" cy="4634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800" dirty="0">
                <a:latin typeface="Centaur" panose="02030504050205020304" pitchFamily="18" charset="0"/>
                <a:ea typeface="Calibri" panose="020F0502020204030204" pitchFamily="34" charset="0"/>
                <a:cs typeface="Times New Roman" panose="02020603050405020304" pitchFamily="18" charset="0"/>
              </a:rPr>
              <a:t>STEP 1</a:t>
            </a:r>
            <a:endParaRPr lang="en-US" sz="18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5" name="Subtitle 2">
            <a:extLst>
              <a:ext uri="{FF2B5EF4-FFF2-40B4-BE49-F238E27FC236}">
                <a16:creationId xmlns:a16="http://schemas.microsoft.com/office/drawing/2014/main" id="{4CC49A79-7F90-769D-95F0-9F3FE7F2CD78}"/>
              </a:ext>
            </a:extLst>
          </p:cNvPr>
          <p:cNvSpPr txBox="1">
            <a:spLocks/>
          </p:cNvSpPr>
          <p:nvPr/>
        </p:nvSpPr>
        <p:spPr>
          <a:xfrm>
            <a:off x="3891385" y="1201262"/>
            <a:ext cx="2152355" cy="4240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800" dirty="0">
                <a:latin typeface="Centaur" panose="02030504050205020304" pitchFamily="18" charset="0"/>
                <a:ea typeface="Calibri" panose="020F0502020204030204" pitchFamily="34" charset="0"/>
                <a:cs typeface="Times New Roman" panose="02020603050405020304" pitchFamily="18" charset="0"/>
              </a:rPr>
              <a:t>STEP 2</a:t>
            </a:r>
            <a:endParaRPr lang="en-US" sz="18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6" name="Subtitle 2">
            <a:extLst>
              <a:ext uri="{FF2B5EF4-FFF2-40B4-BE49-F238E27FC236}">
                <a16:creationId xmlns:a16="http://schemas.microsoft.com/office/drawing/2014/main" id="{413FB1D5-5655-C401-E9CD-29D39F866463}"/>
              </a:ext>
            </a:extLst>
          </p:cNvPr>
          <p:cNvSpPr txBox="1">
            <a:spLocks/>
          </p:cNvSpPr>
          <p:nvPr/>
        </p:nvSpPr>
        <p:spPr>
          <a:xfrm>
            <a:off x="7808978" y="1257933"/>
            <a:ext cx="2152355" cy="35213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800" dirty="0">
                <a:latin typeface="Centaur" panose="02030504050205020304" pitchFamily="18" charset="0"/>
                <a:ea typeface="Calibri" panose="020F0502020204030204" pitchFamily="34" charset="0"/>
                <a:cs typeface="Times New Roman" panose="02020603050405020304" pitchFamily="18" charset="0"/>
              </a:rPr>
              <a:t>STEP 3</a:t>
            </a:r>
            <a:endParaRPr lang="en-US" sz="18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9" name="Subtitle 2">
            <a:extLst>
              <a:ext uri="{FF2B5EF4-FFF2-40B4-BE49-F238E27FC236}">
                <a16:creationId xmlns:a16="http://schemas.microsoft.com/office/drawing/2014/main" id="{BDB182E1-599F-D013-FB13-B13903B09ADE}"/>
              </a:ext>
            </a:extLst>
          </p:cNvPr>
          <p:cNvSpPr txBox="1">
            <a:spLocks/>
          </p:cNvSpPr>
          <p:nvPr/>
        </p:nvSpPr>
        <p:spPr>
          <a:xfrm>
            <a:off x="8885155" y="3669803"/>
            <a:ext cx="2028839" cy="7129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800" dirty="0">
                <a:effectLst/>
                <a:latin typeface="Centaur" panose="02030504050205020304" pitchFamily="18" charset="0"/>
                <a:ea typeface="Calibri" panose="020F0502020204030204" pitchFamily="34" charset="0"/>
                <a:cs typeface="Times New Roman" panose="02020603050405020304" pitchFamily="18" charset="0"/>
              </a:rPr>
              <a:t>Ready for Analysis</a:t>
            </a:r>
            <a:endParaRPr lang="en-US" sz="18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7" name="Subtitle 2">
            <a:extLst>
              <a:ext uri="{FF2B5EF4-FFF2-40B4-BE49-F238E27FC236}">
                <a16:creationId xmlns:a16="http://schemas.microsoft.com/office/drawing/2014/main" id="{60E4DF03-E3BE-E1A7-287A-6D21CDC5A51F}"/>
              </a:ext>
            </a:extLst>
          </p:cNvPr>
          <p:cNvSpPr txBox="1">
            <a:spLocks/>
          </p:cNvSpPr>
          <p:nvPr/>
        </p:nvSpPr>
        <p:spPr>
          <a:xfrm>
            <a:off x="4377738" y="2107554"/>
            <a:ext cx="3037050" cy="11520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lnSpc>
                <a:spcPct val="107000"/>
              </a:lnSpc>
              <a:spcBef>
                <a:spcPts val="0"/>
              </a:spcBef>
              <a:spcAft>
                <a:spcPts val="800"/>
              </a:spcAft>
            </a:pPr>
            <a:r>
              <a:rPr lang="en-GB" sz="1500" dirty="0">
                <a:effectLst/>
                <a:latin typeface="Centaur" panose="02030504050205020304" pitchFamily="18" charset="0"/>
                <a:ea typeface="Calibri" panose="020F0502020204030204" pitchFamily="34" charset="0"/>
                <a:cs typeface="Times New Roman" panose="02020603050405020304" pitchFamily="18" charset="0"/>
              </a:rPr>
              <a:t>I went on to use the Text split function to split both the “Location” and “Date” columns. I did this to create a column for country and year respectively. </a:t>
            </a:r>
            <a:endParaRPr lang="en-US" sz="15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24" name="Subtitle 2">
            <a:extLst>
              <a:ext uri="{FF2B5EF4-FFF2-40B4-BE49-F238E27FC236}">
                <a16:creationId xmlns:a16="http://schemas.microsoft.com/office/drawing/2014/main" id="{532A4399-F11E-A27E-9209-E2ED860A1676}"/>
              </a:ext>
            </a:extLst>
          </p:cNvPr>
          <p:cNvSpPr txBox="1">
            <a:spLocks/>
          </p:cNvSpPr>
          <p:nvPr/>
        </p:nvSpPr>
        <p:spPr>
          <a:xfrm>
            <a:off x="4215067" y="1699714"/>
            <a:ext cx="2124223" cy="2888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600" b="1" dirty="0">
                <a:effectLst/>
                <a:latin typeface="Centaur" panose="02030504050205020304" pitchFamily="18" charset="0"/>
                <a:ea typeface="Calibri" panose="020F0502020204030204" pitchFamily="34" charset="0"/>
                <a:cs typeface="Times New Roman" panose="02020603050405020304" pitchFamily="18" charset="0"/>
              </a:rPr>
              <a:t>DATA SPLITTING</a:t>
            </a:r>
            <a:endParaRPr lang="en-US" sz="1600" b="1"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2" name="Subtitle 2">
            <a:extLst>
              <a:ext uri="{FF2B5EF4-FFF2-40B4-BE49-F238E27FC236}">
                <a16:creationId xmlns:a16="http://schemas.microsoft.com/office/drawing/2014/main" id="{CE2DC1AE-7831-2667-F320-7F05B356BC27}"/>
              </a:ext>
            </a:extLst>
          </p:cNvPr>
          <p:cNvSpPr txBox="1">
            <a:spLocks/>
          </p:cNvSpPr>
          <p:nvPr/>
        </p:nvSpPr>
        <p:spPr>
          <a:xfrm>
            <a:off x="897809" y="2107554"/>
            <a:ext cx="3121079" cy="115205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lnSpc>
                <a:spcPct val="107000"/>
              </a:lnSpc>
              <a:spcBef>
                <a:spcPts val="0"/>
              </a:spcBef>
              <a:spcAft>
                <a:spcPts val="800"/>
              </a:spcAft>
            </a:pPr>
            <a:r>
              <a:rPr lang="en-GB" sz="1800" dirty="0">
                <a:effectLst/>
                <a:latin typeface="Centaur" panose="02030504050205020304" pitchFamily="18" charset="0"/>
                <a:ea typeface="Calibri" panose="020F0502020204030204" pitchFamily="34" charset="0"/>
                <a:cs typeface="Times New Roman" panose="02020603050405020304" pitchFamily="18" charset="0"/>
              </a:rPr>
              <a:t>During my cleaning process I dropped the “Time” and “Price” columns from my dataset as they had blanks, invalid records, and would not be needed for my analysis. </a:t>
            </a:r>
            <a:endParaRPr lang="en-US" sz="18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23" name="Subtitle 2">
            <a:extLst>
              <a:ext uri="{FF2B5EF4-FFF2-40B4-BE49-F238E27FC236}">
                <a16:creationId xmlns:a16="http://schemas.microsoft.com/office/drawing/2014/main" id="{AE3DAEAC-CAF3-C017-2365-1CCFFC1D72B6}"/>
              </a:ext>
            </a:extLst>
          </p:cNvPr>
          <p:cNvSpPr txBox="1">
            <a:spLocks/>
          </p:cNvSpPr>
          <p:nvPr/>
        </p:nvSpPr>
        <p:spPr>
          <a:xfrm>
            <a:off x="717252" y="1710428"/>
            <a:ext cx="2341214" cy="2340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600" b="1" dirty="0">
                <a:latin typeface="Centaur" panose="02030504050205020304" pitchFamily="18" charset="0"/>
                <a:ea typeface="Calibri" panose="020F0502020204030204" pitchFamily="34" charset="0"/>
                <a:cs typeface="Times New Roman" panose="02020603050405020304" pitchFamily="18" charset="0"/>
              </a:rPr>
              <a:t>IRRELEVANT DATA</a:t>
            </a:r>
            <a:endParaRPr lang="en-US" sz="1600" b="1"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6" name="Subtitle 2">
            <a:extLst>
              <a:ext uri="{FF2B5EF4-FFF2-40B4-BE49-F238E27FC236}">
                <a16:creationId xmlns:a16="http://schemas.microsoft.com/office/drawing/2014/main" id="{B875B4A9-6CAB-33CA-4CE5-9F9A1941F81F}"/>
              </a:ext>
            </a:extLst>
          </p:cNvPr>
          <p:cNvSpPr txBox="1">
            <a:spLocks/>
          </p:cNvSpPr>
          <p:nvPr/>
        </p:nvSpPr>
        <p:spPr>
          <a:xfrm>
            <a:off x="8173114" y="2111756"/>
            <a:ext cx="3659036" cy="10455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lnSpc>
                <a:spcPct val="107000"/>
              </a:lnSpc>
              <a:spcBef>
                <a:spcPts val="0"/>
              </a:spcBef>
              <a:spcAft>
                <a:spcPts val="800"/>
              </a:spcAft>
            </a:pPr>
            <a:r>
              <a:rPr lang="en-GB" sz="1500" dirty="0">
                <a:effectLst/>
                <a:latin typeface="Centaur" panose="02030504050205020304" pitchFamily="18" charset="0"/>
                <a:ea typeface="Calibri" panose="020F0502020204030204" pitchFamily="34" charset="0"/>
                <a:cs typeface="Times New Roman" panose="02020603050405020304" pitchFamily="18" charset="0"/>
              </a:rPr>
              <a:t>After which, I replaced “Alaska” field with “USA” in the country column as it was a state in the USA. Five fields were affected in this transformation</a:t>
            </a:r>
            <a:endParaRPr lang="en-US" sz="1500"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25" name="Subtitle 2">
            <a:extLst>
              <a:ext uri="{FF2B5EF4-FFF2-40B4-BE49-F238E27FC236}">
                <a16:creationId xmlns:a16="http://schemas.microsoft.com/office/drawing/2014/main" id="{6DF4FA89-58AF-D6A1-E0D1-6AC5685661A7}"/>
              </a:ext>
            </a:extLst>
          </p:cNvPr>
          <p:cNvSpPr txBox="1">
            <a:spLocks/>
          </p:cNvSpPr>
          <p:nvPr/>
        </p:nvSpPr>
        <p:spPr>
          <a:xfrm>
            <a:off x="8068323" y="1754391"/>
            <a:ext cx="2713559" cy="4634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07000"/>
              </a:lnSpc>
              <a:spcBef>
                <a:spcPts val="0"/>
              </a:spcBef>
              <a:spcAft>
                <a:spcPts val="800"/>
              </a:spcAft>
            </a:pPr>
            <a:r>
              <a:rPr lang="en-GB" sz="1600" b="1" dirty="0">
                <a:effectLst/>
                <a:latin typeface="Centaur" panose="02030504050205020304" pitchFamily="18" charset="0"/>
                <a:ea typeface="Calibri" panose="020F0502020204030204" pitchFamily="34" charset="0"/>
                <a:cs typeface="Times New Roman" panose="02020603050405020304" pitchFamily="18" charset="0"/>
              </a:rPr>
              <a:t>DATA TRANSFORMATION</a:t>
            </a:r>
            <a:endParaRPr lang="en-US" sz="1600" b="1" dirty="0">
              <a:effectLst/>
              <a:latin typeface="Centaur" panose="02030504050205020304" pitchFamily="18" charset="0"/>
              <a:ea typeface="Calibri" panose="020F0502020204030204" pitchFamily="34" charset="0"/>
              <a:cs typeface="Times New Roman" panose="02020603050405020304" pitchFamily="18" charset="0"/>
            </a:endParaRPr>
          </a:p>
        </p:txBody>
      </p:sp>
      <p:sp>
        <p:nvSpPr>
          <p:cNvPr id="1043" name="Subtitle 2">
            <a:extLst>
              <a:ext uri="{FF2B5EF4-FFF2-40B4-BE49-F238E27FC236}">
                <a16:creationId xmlns:a16="http://schemas.microsoft.com/office/drawing/2014/main" id="{65321D1A-AFFB-BD08-7428-7012EC433643}"/>
              </a:ext>
            </a:extLst>
          </p:cNvPr>
          <p:cNvSpPr txBox="1">
            <a:spLocks/>
          </p:cNvSpPr>
          <p:nvPr/>
        </p:nvSpPr>
        <p:spPr>
          <a:xfrm>
            <a:off x="916780" y="4860378"/>
            <a:ext cx="2713560" cy="388079"/>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0"/>
              </a:spcBef>
              <a:spcAft>
                <a:spcPts val="800"/>
              </a:spcAft>
            </a:pPr>
            <a:r>
              <a:rPr lang="en-GB" sz="2400" dirty="0">
                <a:effectLst/>
                <a:latin typeface="Centaur" panose="02030504050205020304" pitchFamily="18" charset="0"/>
                <a:ea typeface="Calibri" panose="020F0502020204030204" pitchFamily="34" charset="0"/>
                <a:cs typeface="Times New Roman" panose="02020603050405020304" pitchFamily="18" charset="0"/>
              </a:rPr>
              <a:t>Tools used for this project</a:t>
            </a:r>
          </a:p>
        </p:txBody>
      </p:sp>
      <p:grpSp>
        <p:nvGrpSpPr>
          <p:cNvPr id="5" name="Group 4">
            <a:extLst>
              <a:ext uri="{FF2B5EF4-FFF2-40B4-BE49-F238E27FC236}">
                <a16:creationId xmlns:a16="http://schemas.microsoft.com/office/drawing/2014/main" id="{BC0951D2-2FF6-6525-207C-93F644C08B65}"/>
              </a:ext>
            </a:extLst>
          </p:cNvPr>
          <p:cNvGrpSpPr/>
          <p:nvPr/>
        </p:nvGrpSpPr>
        <p:grpSpPr>
          <a:xfrm>
            <a:off x="7570322" y="5407701"/>
            <a:ext cx="1442361" cy="576928"/>
            <a:chOff x="1338528" y="5356093"/>
            <a:chExt cx="1442361" cy="576928"/>
          </a:xfrm>
        </p:grpSpPr>
        <p:sp>
          <p:nvSpPr>
            <p:cNvPr id="1046" name="Subtitle 2">
              <a:extLst>
                <a:ext uri="{FF2B5EF4-FFF2-40B4-BE49-F238E27FC236}">
                  <a16:creationId xmlns:a16="http://schemas.microsoft.com/office/drawing/2014/main" id="{55255984-9C81-FC5D-B4E2-D6328A6630D3}"/>
                </a:ext>
              </a:extLst>
            </p:cNvPr>
            <p:cNvSpPr txBox="1">
              <a:spLocks/>
            </p:cNvSpPr>
            <p:nvPr/>
          </p:nvSpPr>
          <p:spPr>
            <a:xfrm>
              <a:off x="1577184" y="5398758"/>
              <a:ext cx="1203705" cy="5342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0"/>
                </a:spcBef>
                <a:spcAft>
                  <a:spcPts val="800"/>
                </a:spcAft>
              </a:pPr>
              <a:r>
                <a:rPr lang="en-US" sz="1800" dirty="0">
                  <a:effectLst/>
                  <a:latin typeface="Centaur" panose="02030504050205020304" pitchFamily="18" charset="0"/>
                  <a:ea typeface="Calibri" panose="020F0502020204030204" pitchFamily="34" charset="0"/>
                  <a:cs typeface="Times New Roman" panose="02020603050405020304" pitchFamily="18" charset="0"/>
                </a:rPr>
                <a:t>Tableau</a:t>
              </a:r>
              <a:endParaRPr lang="en-GB" sz="1800" dirty="0">
                <a:effectLst/>
                <a:latin typeface="Centaur" panose="02030504050205020304" pitchFamily="18" charset="0"/>
                <a:ea typeface="Calibri" panose="020F0502020204030204" pitchFamily="34" charset="0"/>
                <a:cs typeface="Times New Roman" panose="02020603050405020304" pitchFamily="18" charset="0"/>
              </a:endParaRPr>
            </a:p>
          </p:txBody>
        </p:sp>
        <p:pic>
          <p:nvPicPr>
            <p:cNvPr id="1047" name="Picture 1046">
              <a:extLst>
                <a:ext uri="{FF2B5EF4-FFF2-40B4-BE49-F238E27FC236}">
                  <a16:creationId xmlns:a16="http://schemas.microsoft.com/office/drawing/2014/main" id="{4354620A-14B8-F104-4F6B-A2C6F891F567}"/>
                </a:ext>
              </a:extLst>
            </p:cNvPr>
            <p:cNvPicPr>
              <a:picLocks noChangeAspect="1"/>
            </p:cNvPicPr>
            <p:nvPr/>
          </p:nvPicPr>
          <p:blipFill>
            <a:blip r:embed="rId2"/>
            <a:stretch>
              <a:fillRect/>
            </a:stretch>
          </p:blipFill>
          <p:spPr>
            <a:xfrm>
              <a:off x="1338528" y="5356093"/>
              <a:ext cx="405476" cy="389324"/>
            </a:xfrm>
            <a:prstGeom prst="rect">
              <a:avLst/>
            </a:prstGeom>
          </p:spPr>
        </p:pic>
      </p:grpSp>
      <p:grpSp>
        <p:nvGrpSpPr>
          <p:cNvPr id="2" name="Group 1">
            <a:extLst>
              <a:ext uri="{FF2B5EF4-FFF2-40B4-BE49-F238E27FC236}">
                <a16:creationId xmlns:a16="http://schemas.microsoft.com/office/drawing/2014/main" id="{36C0FB07-40C6-9174-2426-9E7175A9C5FC}"/>
              </a:ext>
            </a:extLst>
          </p:cNvPr>
          <p:cNvGrpSpPr/>
          <p:nvPr/>
        </p:nvGrpSpPr>
        <p:grpSpPr>
          <a:xfrm>
            <a:off x="1153823" y="5432471"/>
            <a:ext cx="2019942" cy="595137"/>
            <a:chOff x="1345343" y="4214244"/>
            <a:chExt cx="2019942" cy="595137"/>
          </a:xfrm>
        </p:grpSpPr>
        <p:sp>
          <p:nvSpPr>
            <p:cNvPr id="1044" name="Subtitle 2">
              <a:extLst>
                <a:ext uri="{FF2B5EF4-FFF2-40B4-BE49-F238E27FC236}">
                  <a16:creationId xmlns:a16="http://schemas.microsoft.com/office/drawing/2014/main" id="{466988B9-22E3-E408-A1C7-03EF31A0C516}"/>
                </a:ext>
              </a:extLst>
            </p:cNvPr>
            <p:cNvSpPr txBox="1">
              <a:spLocks/>
            </p:cNvSpPr>
            <p:nvPr/>
          </p:nvSpPr>
          <p:spPr>
            <a:xfrm>
              <a:off x="1764624" y="4275118"/>
              <a:ext cx="1600661" cy="5342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0"/>
                </a:spcBef>
                <a:spcAft>
                  <a:spcPts val="800"/>
                </a:spcAft>
              </a:pPr>
              <a:r>
                <a:rPr lang="en-GB" sz="1800" dirty="0">
                  <a:effectLst/>
                  <a:latin typeface="Centaur" panose="02030504050205020304" pitchFamily="18" charset="0"/>
                  <a:ea typeface="Calibri" panose="020F0502020204030204" pitchFamily="34" charset="0"/>
                  <a:cs typeface="Times New Roman" panose="02020603050405020304" pitchFamily="18" charset="0"/>
                </a:rPr>
                <a:t>Microsoft Excel</a:t>
              </a:r>
            </a:p>
          </p:txBody>
        </p:sp>
        <p:pic>
          <p:nvPicPr>
            <p:cNvPr id="1048" name="Picture 1047">
              <a:extLst>
                <a:ext uri="{FF2B5EF4-FFF2-40B4-BE49-F238E27FC236}">
                  <a16:creationId xmlns:a16="http://schemas.microsoft.com/office/drawing/2014/main" id="{4950B5C2-C13C-55A5-7EAA-54C7AC2C5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343" y="4214244"/>
              <a:ext cx="398661" cy="382780"/>
            </a:xfrm>
            <a:prstGeom prst="rect">
              <a:avLst/>
            </a:prstGeom>
          </p:spPr>
        </p:pic>
      </p:grpSp>
      <p:grpSp>
        <p:nvGrpSpPr>
          <p:cNvPr id="4" name="Group 3">
            <a:extLst>
              <a:ext uri="{FF2B5EF4-FFF2-40B4-BE49-F238E27FC236}">
                <a16:creationId xmlns:a16="http://schemas.microsoft.com/office/drawing/2014/main" id="{905C277E-EA8B-9C06-2005-2274F8C243E3}"/>
              </a:ext>
            </a:extLst>
          </p:cNvPr>
          <p:cNvGrpSpPr/>
          <p:nvPr/>
        </p:nvGrpSpPr>
        <p:grpSpPr>
          <a:xfrm>
            <a:off x="4215067" y="5444111"/>
            <a:ext cx="2574670" cy="553061"/>
            <a:chOff x="1359148" y="4754510"/>
            <a:chExt cx="2574670" cy="553061"/>
          </a:xfrm>
        </p:grpSpPr>
        <p:sp>
          <p:nvSpPr>
            <p:cNvPr id="1045" name="Subtitle 2">
              <a:extLst>
                <a:ext uri="{FF2B5EF4-FFF2-40B4-BE49-F238E27FC236}">
                  <a16:creationId xmlns:a16="http://schemas.microsoft.com/office/drawing/2014/main" id="{2980182F-9454-3E7D-4144-FD737C638E2A}"/>
                </a:ext>
              </a:extLst>
            </p:cNvPr>
            <p:cNvSpPr txBox="1">
              <a:spLocks/>
            </p:cNvSpPr>
            <p:nvPr/>
          </p:nvSpPr>
          <p:spPr>
            <a:xfrm>
              <a:off x="1792735" y="4773308"/>
              <a:ext cx="2141083" cy="5342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spcBef>
                  <a:spcPts val="0"/>
                </a:spcBef>
                <a:spcAft>
                  <a:spcPts val="800"/>
                </a:spcAft>
              </a:pPr>
              <a:r>
                <a:rPr lang="en-GB" sz="1800" dirty="0">
                  <a:effectLst/>
                  <a:latin typeface="Centaur" panose="02030504050205020304" pitchFamily="18" charset="0"/>
                  <a:ea typeface="Calibri" panose="020F0502020204030204" pitchFamily="34" charset="0"/>
                  <a:cs typeface="Times New Roman" panose="02020603050405020304" pitchFamily="18" charset="0"/>
                </a:rPr>
                <a:t>Microsoft Power point</a:t>
              </a:r>
            </a:p>
          </p:txBody>
        </p:sp>
        <p:pic>
          <p:nvPicPr>
            <p:cNvPr id="1049" name="Picture 1048">
              <a:extLst>
                <a:ext uri="{FF2B5EF4-FFF2-40B4-BE49-F238E27FC236}">
                  <a16:creationId xmlns:a16="http://schemas.microsoft.com/office/drawing/2014/main" id="{212EED79-87CA-EBD2-A0C9-067C73FD9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148" y="4754510"/>
              <a:ext cx="405476" cy="389324"/>
            </a:xfrm>
            <a:prstGeom prst="rect">
              <a:avLst/>
            </a:prstGeom>
          </p:spPr>
        </p:pic>
      </p:grpSp>
      <p:cxnSp>
        <p:nvCxnSpPr>
          <p:cNvPr id="1060" name="Straight Connector 1059">
            <a:extLst>
              <a:ext uri="{FF2B5EF4-FFF2-40B4-BE49-F238E27FC236}">
                <a16:creationId xmlns:a16="http://schemas.microsoft.com/office/drawing/2014/main" id="{BEF9E443-523F-2194-C93B-8C514A15D73A}"/>
              </a:ext>
            </a:extLst>
          </p:cNvPr>
          <p:cNvCxnSpPr>
            <a:cxnSpLocks/>
          </p:cNvCxnSpPr>
          <p:nvPr/>
        </p:nvCxnSpPr>
        <p:spPr>
          <a:xfrm>
            <a:off x="3254819" y="707393"/>
            <a:ext cx="700735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36DC859-8560-44C2-2D03-5E5BFB0DACC7}"/>
              </a:ext>
            </a:extLst>
          </p:cNvPr>
          <p:cNvCxnSpPr>
            <a:cxnSpLocks/>
          </p:cNvCxnSpPr>
          <p:nvPr/>
        </p:nvCxnSpPr>
        <p:spPr>
          <a:xfrm>
            <a:off x="4018888" y="2492425"/>
            <a:ext cx="358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2E3137-3FA2-7E12-A4E3-DF51D7A293B0}"/>
              </a:ext>
            </a:extLst>
          </p:cNvPr>
          <p:cNvCxnSpPr/>
          <p:nvPr/>
        </p:nvCxnSpPr>
        <p:spPr>
          <a:xfrm>
            <a:off x="7650035" y="2474511"/>
            <a:ext cx="405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96BD4CC-4E0C-21FA-CCF4-3F9721429CE2}"/>
              </a:ext>
            </a:extLst>
          </p:cNvPr>
          <p:cNvCxnSpPr>
            <a:cxnSpLocks/>
          </p:cNvCxnSpPr>
          <p:nvPr/>
        </p:nvCxnSpPr>
        <p:spPr>
          <a:xfrm>
            <a:off x="10002632" y="3259611"/>
            <a:ext cx="0" cy="251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B30944-4D1C-D8C3-5064-BBC429CD673A}"/>
              </a:ext>
            </a:extLst>
          </p:cNvPr>
          <p:cNvCxnSpPr>
            <a:cxnSpLocks/>
          </p:cNvCxnSpPr>
          <p:nvPr/>
        </p:nvCxnSpPr>
        <p:spPr>
          <a:xfrm>
            <a:off x="897809" y="5248457"/>
            <a:ext cx="88090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3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B4447-CA86-4C96-25C3-DFECAE988CF2}"/>
              </a:ext>
            </a:extLst>
          </p:cNvPr>
          <p:cNvSpPr txBox="1"/>
          <p:nvPr/>
        </p:nvSpPr>
        <p:spPr>
          <a:xfrm>
            <a:off x="5042208" y="252970"/>
            <a:ext cx="2107584" cy="461665"/>
          </a:xfrm>
          <a:prstGeom prst="rect">
            <a:avLst/>
          </a:prstGeom>
          <a:noFill/>
        </p:spPr>
        <p:txBody>
          <a:bodyPr wrap="square" rtlCol="0">
            <a:spAutoFit/>
          </a:bodyPr>
          <a:lstStyle/>
          <a:p>
            <a:r>
              <a:rPr lang="en-US" sz="2400" dirty="0">
                <a:latin typeface="Centaur" panose="02030504050205020304" pitchFamily="18" charset="0"/>
              </a:rPr>
              <a:t>ANALYSIS</a:t>
            </a:r>
          </a:p>
        </p:txBody>
      </p:sp>
      <p:sp>
        <p:nvSpPr>
          <p:cNvPr id="3" name="TextBox 2">
            <a:extLst>
              <a:ext uri="{FF2B5EF4-FFF2-40B4-BE49-F238E27FC236}">
                <a16:creationId xmlns:a16="http://schemas.microsoft.com/office/drawing/2014/main" id="{4DC2266D-DC0D-33A5-7BED-8A9DD694BC14}"/>
              </a:ext>
            </a:extLst>
          </p:cNvPr>
          <p:cNvSpPr txBox="1"/>
          <p:nvPr/>
        </p:nvSpPr>
        <p:spPr>
          <a:xfrm>
            <a:off x="8703607" y="776190"/>
            <a:ext cx="3567669" cy="1477328"/>
          </a:xfrm>
          <a:prstGeom prst="rect">
            <a:avLst/>
          </a:prstGeom>
          <a:noFill/>
        </p:spPr>
        <p:txBody>
          <a:bodyPr wrap="square" rtlCol="0">
            <a:spAutoFit/>
          </a:bodyPr>
          <a:lstStyle/>
          <a:p>
            <a:r>
              <a:rPr lang="en-US" dirty="0">
                <a:latin typeface="Centaur" panose="02030504050205020304" pitchFamily="18" charset="0"/>
              </a:rPr>
              <a:t>This visualization shows that between 1957 and 2022, the number of space mission increased significantly with its peak in 2021 having 157 space missions.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B8FABF-DCCA-504C-D2A9-DE17176265B0}"/>
                  </a:ext>
                </a:extLst>
              </p:cNvPr>
              <p:cNvSpPr txBox="1"/>
              <p:nvPr/>
            </p:nvSpPr>
            <p:spPr>
              <a:xfrm>
                <a:off x="8703607" y="4009816"/>
                <a:ext cx="3193774" cy="265329"/>
              </a:xfrm>
              <a:prstGeom prst="rect">
                <a:avLst/>
              </a:prstGeom>
              <a:noFill/>
            </p:spPr>
            <p:txBody>
              <a:bodyPr wrap="square" lIns="0" tIns="0" rIns="0" bIns="0" rtlCol="0">
                <a:spAutoFit/>
              </a:bodyPr>
              <a:lstStyle/>
              <a:p>
                <a:r>
                  <a:rPr lang="en-US" sz="1100" dirty="0">
                    <a:latin typeface="Centaur" panose="02030504050205020304" pitchFamily="18" charset="0"/>
                  </a:rPr>
                  <a:t>Success rate(%) </a:t>
                </a:r>
                <a14:m>
                  <m:oMath xmlns:m="http://schemas.openxmlformats.org/officeDocument/2006/math">
                    <m:r>
                      <a:rPr lang="en-US" sz="1100" i="1" smtClean="0">
                        <a:latin typeface="Cambria Math" panose="02040503050406030204" pitchFamily="18" charset="0"/>
                      </a:rPr>
                      <m:t>=</m:t>
                    </m:r>
                    <m:f>
                      <m:fPr>
                        <m:ctrlPr>
                          <a:rPr lang="en-US" sz="1100" i="1" smtClean="0">
                            <a:latin typeface="Cambria Math" panose="02040503050406030204" pitchFamily="18" charset="0"/>
                          </a:rPr>
                        </m:ctrlPr>
                      </m:fPr>
                      <m:num>
                        <m:r>
                          <a:rPr lang="en-US" sz="1100" b="0" i="1" smtClean="0">
                            <a:latin typeface="Cambria Math" panose="02040503050406030204" pitchFamily="18" charset="0"/>
                          </a:rPr>
                          <m:t>𝑐𝑜𝑢𝑛𝑡</m:t>
                        </m:r>
                        <m:r>
                          <a:rPr lang="en-US" sz="1100" b="0" i="1" smtClean="0">
                            <a:latin typeface="Cambria Math" panose="02040503050406030204" pitchFamily="18" charset="0"/>
                          </a:rPr>
                          <m:t> </m:t>
                        </m:r>
                        <m:r>
                          <a:rPr lang="en-US" sz="1100" b="0" i="1" smtClean="0">
                            <a:latin typeface="Cambria Math" panose="02040503050406030204" pitchFamily="18" charset="0"/>
                          </a:rPr>
                          <m:t>𝑜𝑓</m:t>
                        </m:r>
                        <m:r>
                          <a:rPr lang="en-US" sz="1100" b="0" i="1" smtClean="0">
                            <a:latin typeface="Cambria Math" panose="02040503050406030204" pitchFamily="18" charset="0"/>
                          </a:rPr>
                          <m:t> </m:t>
                        </m:r>
                        <m:r>
                          <a:rPr lang="en-US" sz="1100" b="0" i="1" smtClean="0">
                            <a:latin typeface="Cambria Math" panose="02040503050406030204" pitchFamily="18" charset="0"/>
                          </a:rPr>
                          <m:t>𝑠𝑢𝑐𝑒𝑠𝑠𝑓𝑢𝑙</m:t>
                        </m:r>
                        <m:r>
                          <a:rPr lang="en-US" sz="1100" b="0" i="1" smtClean="0">
                            <a:latin typeface="Cambria Math" panose="02040503050406030204" pitchFamily="18" charset="0"/>
                          </a:rPr>
                          <m:t> </m:t>
                        </m:r>
                        <m:r>
                          <a:rPr lang="en-US" sz="1100" b="0" i="1" smtClean="0">
                            <a:latin typeface="Cambria Math" panose="02040503050406030204" pitchFamily="18" charset="0"/>
                          </a:rPr>
                          <m:t>𝑠𝑝𝑎𝑐𝑒</m:t>
                        </m:r>
                        <m:r>
                          <a:rPr lang="en-US" sz="1100" b="0" i="1" smtClean="0">
                            <a:latin typeface="Cambria Math" panose="02040503050406030204" pitchFamily="18" charset="0"/>
                          </a:rPr>
                          <m:t> </m:t>
                        </m:r>
                        <m:r>
                          <a:rPr lang="en-US" sz="1100" b="0" i="1" smtClean="0">
                            <a:latin typeface="Cambria Math" panose="02040503050406030204" pitchFamily="18" charset="0"/>
                          </a:rPr>
                          <m:t>𝑚𝑖𝑠𝑠𝑖𝑜𝑛𝑠</m:t>
                        </m:r>
                      </m:num>
                      <m:den>
                        <m:r>
                          <a:rPr lang="en-US" sz="1100" b="0" i="1" smtClean="0">
                            <a:latin typeface="Cambria Math" panose="02040503050406030204" pitchFamily="18" charset="0"/>
                          </a:rPr>
                          <m:t>𝑇𝑜𝑡</m:t>
                        </m:r>
                        <m:r>
                          <a:rPr lang="en-US" sz="1100" i="1" smtClean="0">
                            <a:latin typeface="Cambria Math" panose="02040503050406030204" pitchFamily="18" charset="0"/>
                          </a:rPr>
                          <m:t>𝑎</m:t>
                        </m:r>
                        <m:r>
                          <a:rPr lang="en-US" sz="1100" b="0" i="1" smtClean="0">
                            <a:latin typeface="Cambria Math" panose="02040503050406030204" pitchFamily="18" charset="0"/>
                          </a:rPr>
                          <m:t>𝑙</m:t>
                        </m:r>
                        <m:r>
                          <a:rPr lang="en-US" sz="1100" b="0" i="1" smtClean="0">
                            <a:latin typeface="Cambria Math" panose="02040503050406030204" pitchFamily="18" charset="0"/>
                          </a:rPr>
                          <m:t> </m:t>
                        </m:r>
                        <m:r>
                          <a:rPr lang="en-US" sz="1100" b="0" i="1" smtClean="0">
                            <a:latin typeface="Cambria Math" panose="02040503050406030204" pitchFamily="18" charset="0"/>
                          </a:rPr>
                          <m:t>𝑛𝑢𝑚𝑏𝑒𝑟</m:t>
                        </m:r>
                        <m:r>
                          <a:rPr lang="en-US" sz="1100" b="0" i="1" smtClean="0">
                            <a:latin typeface="Cambria Math" panose="02040503050406030204" pitchFamily="18" charset="0"/>
                          </a:rPr>
                          <m:t> </m:t>
                        </m:r>
                        <m:r>
                          <a:rPr lang="en-US" sz="1100" b="0" i="1" smtClean="0">
                            <a:latin typeface="Cambria Math" panose="02040503050406030204" pitchFamily="18" charset="0"/>
                          </a:rPr>
                          <m:t>𝑜𝑓</m:t>
                        </m:r>
                        <m:r>
                          <a:rPr lang="en-US" sz="1100" b="0" i="1" smtClean="0">
                            <a:latin typeface="Cambria Math" panose="02040503050406030204" pitchFamily="18" charset="0"/>
                          </a:rPr>
                          <m:t> </m:t>
                        </m:r>
                        <m:r>
                          <a:rPr lang="en-US" sz="1100" b="0" i="1" smtClean="0">
                            <a:latin typeface="Cambria Math" panose="02040503050406030204" pitchFamily="18" charset="0"/>
                          </a:rPr>
                          <m:t>𝑠𝑝𝑎𝑐𝑒</m:t>
                        </m:r>
                        <m:r>
                          <a:rPr lang="en-US" sz="1100" b="0" i="1" smtClean="0">
                            <a:latin typeface="Cambria Math" panose="02040503050406030204" pitchFamily="18" charset="0"/>
                          </a:rPr>
                          <m:t> </m:t>
                        </m:r>
                        <m:r>
                          <a:rPr lang="en-US" sz="1100" b="0" i="1" smtClean="0">
                            <a:latin typeface="Cambria Math" panose="02040503050406030204" pitchFamily="18" charset="0"/>
                          </a:rPr>
                          <m:t>𝑚𝑖𝑠𝑠𝑖𝑜𝑛𝑠</m:t>
                        </m:r>
                      </m:den>
                    </m:f>
                  </m:oMath>
                </a14:m>
                <a:r>
                  <a:rPr lang="en-US" sz="1100" dirty="0">
                    <a:latin typeface="Centaur" panose="02030504050205020304" pitchFamily="18" charset="0"/>
                  </a:rPr>
                  <a:t> x 100</a:t>
                </a:r>
              </a:p>
            </p:txBody>
          </p:sp>
        </mc:Choice>
        <mc:Fallback xmlns="">
          <p:sp>
            <p:nvSpPr>
              <p:cNvPr id="5" name="TextBox 4">
                <a:extLst>
                  <a:ext uri="{FF2B5EF4-FFF2-40B4-BE49-F238E27FC236}">
                    <a16:creationId xmlns:a16="http://schemas.microsoft.com/office/drawing/2014/main" id="{C0B8FABF-DCCA-504C-D2A9-DE17176265B0}"/>
                  </a:ext>
                </a:extLst>
              </p:cNvPr>
              <p:cNvSpPr txBox="1">
                <a:spLocks noRot="1" noChangeAspect="1" noMove="1" noResize="1" noEditPoints="1" noAdjustHandles="1" noChangeArrowheads="1" noChangeShapeType="1" noTextEdit="1"/>
              </p:cNvSpPr>
              <p:nvPr/>
            </p:nvSpPr>
            <p:spPr>
              <a:xfrm>
                <a:off x="8703607" y="4009816"/>
                <a:ext cx="3193774" cy="265329"/>
              </a:xfrm>
              <a:prstGeom prst="rect">
                <a:avLst/>
              </a:prstGeom>
              <a:blipFill>
                <a:blip r:embed="rId3"/>
                <a:stretch>
                  <a:fillRect l="-2863" t="-4651" b="-2093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6B85F5F-5E25-5C63-CAF5-9E7717B30839}"/>
              </a:ext>
            </a:extLst>
          </p:cNvPr>
          <p:cNvSpPr txBox="1"/>
          <p:nvPr/>
        </p:nvSpPr>
        <p:spPr>
          <a:xfrm>
            <a:off x="8703608" y="2338674"/>
            <a:ext cx="3567668" cy="1200329"/>
          </a:xfrm>
          <a:prstGeom prst="rect">
            <a:avLst/>
          </a:prstGeom>
          <a:noFill/>
        </p:spPr>
        <p:txBody>
          <a:bodyPr wrap="square" rtlCol="0">
            <a:spAutoFit/>
          </a:bodyPr>
          <a:lstStyle/>
          <a:p>
            <a:r>
              <a:rPr lang="en-US" dirty="0">
                <a:latin typeface="Centaur" panose="02030504050205020304" pitchFamily="18" charset="0"/>
              </a:rPr>
              <a:t>Also, the rate of our successful space missions is 89.89% which implies that we made a significant progress in 65 years. </a:t>
            </a:r>
          </a:p>
        </p:txBody>
      </p:sp>
      <p:sp>
        <p:nvSpPr>
          <p:cNvPr id="8" name="TextBox 7">
            <a:extLst>
              <a:ext uri="{FF2B5EF4-FFF2-40B4-BE49-F238E27FC236}">
                <a16:creationId xmlns:a16="http://schemas.microsoft.com/office/drawing/2014/main" id="{EAE4E440-AF3E-82B9-BA8A-44729B2A7C71}"/>
              </a:ext>
            </a:extLst>
          </p:cNvPr>
          <p:cNvSpPr txBox="1"/>
          <p:nvPr/>
        </p:nvSpPr>
        <p:spPr>
          <a:xfrm>
            <a:off x="8703607" y="3640484"/>
            <a:ext cx="3392557" cy="369332"/>
          </a:xfrm>
          <a:prstGeom prst="rect">
            <a:avLst/>
          </a:prstGeom>
          <a:noFill/>
        </p:spPr>
        <p:txBody>
          <a:bodyPr wrap="square" rtlCol="0">
            <a:spAutoFit/>
          </a:bodyPr>
          <a:lstStyle/>
          <a:p>
            <a:r>
              <a:rPr lang="en-US" dirty="0">
                <a:latin typeface="Centaur" panose="02030504050205020304" pitchFamily="18" charset="0"/>
              </a:rPr>
              <a:t>Formulae</a:t>
            </a:r>
          </a:p>
        </p:txBody>
      </p:sp>
      <p:pic>
        <p:nvPicPr>
          <p:cNvPr id="12" name="Picture 11">
            <a:extLst>
              <a:ext uri="{FF2B5EF4-FFF2-40B4-BE49-F238E27FC236}">
                <a16:creationId xmlns:a16="http://schemas.microsoft.com/office/drawing/2014/main" id="{E9D67BA8-FBB8-46E4-D667-3329435EB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7449" y="4438989"/>
            <a:ext cx="2908893" cy="1944619"/>
          </a:xfrm>
          <a:prstGeom prst="rect">
            <a:avLst/>
          </a:prstGeom>
        </p:spPr>
      </p:pic>
      <p:sp>
        <p:nvSpPr>
          <p:cNvPr id="13" name="TextBox 12">
            <a:extLst>
              <a:ext uri="{FF2B5EF4-FFF2-40B4-BE49-F238E27FC236}">
                <a16:creationId xmlns:a16="http://schemas.microsoft.com/office/drawing/2014/main" id="{69EA9A75-D4F5-137C-D024-92A9F9AAE7E5}"/>
              </a:ext>
            </a:extLst>
          </p:cNvPr>
          <p:cNvSpPr txBox="1"/>
          <p:nvPr/>
        </p:nvSpPr>
        <p:spPr>
          <a:xfrm>
            <a:off x="8429104" y="776190"/>
            <a:ext cx="3567669" cy="369332"/>
          </a:xfrm>
          <a:prstGeom prst="rect">
            <a:avLst/>
          </a:prstGeom>
          <a:noFill/>
        </p:spPr>
        <p:txBody>
          <a:bodyPr wrap="square" rtlCol="0">
            <a:spAutoFit/>
          </a:bodyPr>
          <a:lstStyle/>
          <a:p>
            <a:r>
              <a:rPr lang="en-US" dirty="0">
                <a:latin typeface="Centaur" panose="02030504050205020304" pitchFamily="18" charset="0"/>
              </a:rPr>
              <a:t>1</a:t>
            </a:r>
          </a:p>
        </p:txBody>
      </p:sp>
      <p:pic>
        <p:nvPicPr>
          <p:cNvPr id="6" name="Picture 5" descr="Graphical user interface, chart, application, line chart, histogram&#10;&#10;Description automatically generated">
            <a:extLst>
              <a:ext uri="{FF2B5EF4-FFF2-40B4-BE49-F238E27FC236}">
                <a16:creationId xmlns:a16="http://schemas.microsoft.com/office/drawing/2014/main" id="{F9355A45-5FFF-D474-1757-2DD59D869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26" y="16094"/>
            <a:ext cx="8554523" cy="6841906"/>
          </a:xfrm>
          <a:prstGeom prst="rect">
            <a:avLst/>
          </a:prstGeom>
        </p:spPr>
      </p:pic>
    </p:spTree>
    <p:extLst>
      <p:ext uri="{BB962C8B-B14F-4D97-AF65-F5344CB8AC3E}">
        <p14:creationId xmlns:p14="http://schemas.microsoft.com/office/powerpoint/2010/main" val="44611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E3B9D-004D-550B-2326-1A9208E11540}"/>
              </a:ext>
            </a:extLst>
          </p:cNvPr>
          <p:cNvSpPr txBox="1"/>
          <p:nvPr/>
        </p:nvSpPr>
        <p:spPr>
          <a:xfrm>
            <a:off x="503335" y="757394"/>
            <a:ext cx="3034749" cy="2862322"/>
          </a:xfrm>
          <a:prstGeom prst="rect">
            <a:avLst/>
          </a:prstGeom>
          <a:noFill/>
        </p:spPr>
        <p:txBody>
          <a:bodyPr wrap="square" rtlCol="0">
            <a:spAutoFit/>
          </a:bodyPr>
          <a:lstStyle/>
          <a:p>
            <a:r>
              <a:rPr lang="en-US" dirty="0">
                <a:latin typeface="Centaur" panose="02030504050205020304" pitchFamily="18" charset="0"/>
              </a:rPr>
              <a:t>Russia is the country with the most successful space mission. However, a closer look at Russia successful space missions over time we could notice almost immediately that it has not always been that way. This could be due to the intensifying USSR war between 1980 to 1991 when the Soviet Union was dissolved.  </a:t>
            </a:r>
          </a:p>
        </p:txBody>
      </p:sp>
      <p:sp>
        <p:nvSpPr>
          <p:cNvPr id="4" name="TextBox 3">
            <a:extLst>
              <a:ext uri="{FF2B5EF4-FFF2-40B4-BE49-F238E27FC236}">
                <a16:creationId xmlns:a16="http://schemas.microsoft.com/office/drawing/2014/main" id="{E83EDDD2-22C3-1635-AB4E-4AE7B5BBA0C7}"/>
              </a:ext>
            </a:extLst>
          </p:cNvPr>
          <p:cNvSpPr txBox="1"/>
          <p:nvPr/>
        </p:nvSpPr>
        <p:spPr>
          <a:xfrm>
            <a:off x="503335" y="4253946"/>
            <a:ext cx="3034749" cy="1477328"/>
          </a:xfrm>
          <a:prstGeom prst="rect">
            <a:avLst/>
          </a:prstGeom>
          <a:noFill/>
        </p:spPr>
        <p:txBody>
          <a:bodyPr wrap="square" rtlCol="0">
            <a:spAutoFit/>
          </a:bodyPr>
          <a:lstStyle/>
          <a:p>
            <a:r>
              <a:rPr lang="en-US" dirty="0">
                <a:latin typeface="Centaur" panose="02030504050205020304" pitchFamily="18" charset="0"/>
              </a:rPr>
              <a:t>The Russian Cosmos-3M(11k65M) is the most used space rocket with 446 space missions during active service. It is currently retired.</a:t>
            </a:r>
          </a:p>
        </p:txBody>
      </p:sp>
      <p:sp>
        <p:nvSpPr>
          <p:cNvPr id="7" name="TextBox 6">
            <a:extLst>
              <a:ext uri="{FF2B5EF4-FFF2-40B4-BE49-F238E27FC236}">
                <a16:creationId xmlns:a16="http://schemas.microsoft.com/office/drawing/2014/main" id="{35BBF5FA-253E-1E60-322F-E5AD482AE71B}"/>
              </a:ext>
            </a:extLst>
          </p:cNvPr>
          <p:cNvSpPr txBox="1"/>
          <p:nvPr/>
        </p:nvSpPr>
        <p:spPr>
          <a:xfrm>
            <a:off x="265527" y="757394"/>
            <a:ext cx="3034749" cy="369332"/>
          </a:xfrm>
          <a:prstGeom prst="rect">
            <a:avLst/>
          </a:prstGeom>
          <a:noFill/>
        </p:spPr>
        <p:txBody>
          <a:bodyPr wrap="square" rtlCol="0">
            <a:spAutoFit/>
          </a:bodyPr>
          <a:lstStyle/>
          <a:p>
            <a:r>
              <a:rPr lang="en-US" dirty="0">
                <a:latin typeface="Centaur" panose="02030504050205020304" pitchFamily="18" charset="0"/>
              </a:rPr>
              <a:t>2</a:t>
            </a:r>
          </a:p>
        </p:txBody>
      </p:sp>
      <p:sp>
        <p:nvSpPr>
          <p:cNvPr id="8" name="TextBox 7">
            <a:extLst>
              <a:ext uri="{FF2B5EF4-FFF2-40B4-BE49-F238E27FC236}">
                <a16:creationId xmlns:a16="http://schemas.microsoft.com/office/drawing/2014/main" id="{99337CEB-8BD7-105E-694E-A311BED6210B}"/>
              </a:ext>
            </a:extLst>
          </p:cNvPr>
          <p:cNvSpPr txBox="1"/>
          <p:nvPr/>
        </p:nvSpPr>
        <p:spPr>
          <a:xfrm>
            <a:off x="265526" y="4253946"/>
            <a:ext cx="3034749" cy="369332"/>
          </a:xfrm>
          <a:prstGeom prst="rect">
            <a:avLst/>
          </a:prstGeom>
          <a:noFill/>
        </p:spPr>
        <p:txBody>
          <a:bodyPr wrap="square" rtlCol="0">
            <a:spAutoFit/>
          </a:bodyPr>
          <a:lstStyle/>
          <a:p>
            <a:r>
              <a:rPr lang="en-US" dirty="0">
                <a:latin typeface="Centaur" panose="02030504050205020304" pitchFamily="18" charset="0"/>
              </a:rPr>
              <a:t>3</a:t>
            </a:r>
          </a:p>
        </p:txBody>
      </p:sp>
      <p:pic>
        <p:nvPicPr>
          <p:cNvPr id="5" name="Picture 4" descr="Chart&#10;&#10;Description automatically generated">
            <a:extLst>
              <a:ext uri="{FF2B5EF4-FFF2-40B4-BE49-F238E27FC236}">
                <a16:creationId xmlns:a16="http://schemas.microsoft.com/office/drawing/2014/main" id="{9D620EB5-2F84-A4A4-E292-1FF756473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083" y="0"/>
            <a:ext cx="8574646" cy="6858000"/>
          </a:xfrm>
          <a:prstGeom prst="rect">
            <a:avLst/>
          </a:prstGeom>
        </p:spPr>
      </p:pic>
    </p:spTree>
    <p:extLst>
      <p:ext uri="{BB962C8B-B14F-4D97-AF65-F5344CB8AC3E}">
        <p14:creationId xmlns:p14="http://schemas.microsoft.com/office/powerpoint/2010/main" val="363610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47D23-494A-1AFB-23B7-19F3F62834AC}"/>
              </a:ext>
            </a:extLst>
          </p:cNvPr>
          <p:cNvSpPr txBox="1"/>
          <p:nvPr/>
        </p:nvSpPr>
        <p:spPr>
          <a:xfrm>
            <a:off x="4822466" y="5162436"/>
            <a:ext cx="3213651" cy="461665"/>
          </a:xfrm>
          <a:prstGeom prst="rect">
            <a:avLst/>
          </a:prstGeom>
          <a:noFill/>
        </p:spPr>
        <p:txBody>
          <a:bodyPr wrap="square" rtlCol="0">
            <a:spAutoFit/>
          </a:bodyPr>
          <a:lstStyle/>
          <a:p>
            <a:r>
              <a:rPr lang="en-US" sz="2400" dirty="0">
                <a:latin typeface="Centaur" panose="02030504050205020304" pitchFamily="18" charset="0"/>
              </a:rPr>
              <a:t>Thank you </a:t>
            </a:r>
          </a:p>
        </p:txBody>
      </p:sp>
      <p:pic>
        <p:nvPicPr>
          <p:cNvPr id="6" name="Picture 5">
            <a:extLst>
              <a:ext uri="{FF2B5EF4-FFF2-40B4-BE49-F238E27FC236}">
                <a16:creationId xmlns:a16="http://schemas.microsoft.com/office/drawing/2014/main" id="{95EFAA91-520D-564E-2AE5-D4D12B52C30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596598" y="796235"/>
            <a:ext cx="6359388" cy="4239592"/>
          </a:xfrm>
          <a:prstGeom prst="rect">
            <a:avLst/>
          </a:prstGeom>
        </p:spPr>
      </p:pic>
    </p:spTree>
    <p:extLst>
      <p:ext uri="{BB962C8B-B14F-4D97-AF65-F5344CB8AC3E}">
        <p14:creationId xmlns:p14="http://schemas.microsoft.com/office/powerpoint/2010/main" val="4254660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4036</TotalTime>
  <Words>368</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Cambria Math</vt:lpstr>
      <vt:lpstr>Centaur</vt:lpstr>
      <vt:lpstr>Office Theme</vt:lpstr>
      <vt:lpstr>SPACE MISSIONS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MISSIONS</dc:title>
  <dc:creator>user</dc:creator>
  <cp:lastModifiedBy>user</cp:lastModifiedBy>
  <cp:revision>22</cp:revision>
  <dcterms:created xsi:type="dcterms:W3CDTF">2022-11-26T13:25:57Z</dcterms:created>
  <dcterms:modified xsi:type="dcterms:W3CDTF">2022-12-06T15:41:44Z</dcterms:modified>
</cp:coreProperties>
</file>